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slide" Target="slides/slide2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upport.esri.com/en/other-resources/gis-dictionary/term/014f1754-99bb-4c02-b897-391829a05e0c"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oogle.com/maps/d/u/0/viewer?hl=en&amp;ie=UTF8&amp;t=h&amp;source=embed&amp;msa=0&amp;ll=41.84993193514483%2C-87.62948054109297&amp;spn=0.022381%2C0.036478&amp;mid=1OnnM1kha1ATOwxDPFn6tbdyvkGo&amp;z=12" TargetMode="External"/><Relationship Id="rId3" Type="http://schemas.openxmlformats.org/officeDocument/2006/relationships/hyperlink" Target="https://www.dazeddigital.com/artsandculture/article/24336/1/this-map-marks-all-of-londons-anti-gentrification-campaigns" TargetMode="Externa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antievictionmap.com/historical-context#/alameda-redlining-foreclosures-1/" TargetMode="Externa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upport.esri.com/en/other-resources/gis-dictionary/term/014f1754-99bb-4c02-b897-391829a05e0c" TargetMode="Externa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slate.com/articles/life/the_history_of_american_slavery/2015/06/animated_interactive_of_the_history_of_the_atlantic_slave_trade.html"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torymap.knightlab.com/examples/bosch-garden/"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b20ec902dc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b20ec902dc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b20ec902dc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b20ec902dc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585939e89f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585939e89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Turning points into polygon data. This map plots Newland’s movement in Edith Wharton’s </a:t>
            </a:r>
            <a:r>
              <a:rPr i="1" lang="en"/>
              <a:t>Age of Innocence</a:t>
            </a:r>
            <a:r>
              <a:rPr lang="en"/>
              <a:t>, then creates polygons by connecting them to highlight his movement </a:t>
            </a:r>
            <a:r>
              <a:rPr lang="en"/>
              <a:t>discrepancy</a:t>
            </a:r>
            <a:r>
              <a:rPr lang="en"/>
              <a:t>. One could image drawing only lines from one point to one other point to show how Newland travels during scene(s).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1d470ea0a7_0_3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1d470ea0a7_0_3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Turning points into density raster. The one map on the site merely plots the points of Cinema Numerique Ambulant (CNA) mobile theater showings and historical theaters in west Africa (Comacico and Secma) for comparing access to movies among </a:t>
            </a:r>
            <a:r>
              <a:rPr lang="en"/>
              <a:t>countries</a:t>
            </a:r>
            <a:r>
              <a:rPr lang="en"/>
              <a:t>. The other maps turns those data points into a raster layer that shows the density of CNA’s mobile showing over time in a heat map.</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b20ec902dc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b20ec902dc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Raster of a map of Rio from 1565 overlaid on the modern web map of Rio.</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b20ec902dc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b20ec902dc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Click link and turn on Zones of Occupation to see raster data. Rasters are often used to do calculations in GIS software to create analysis layers like seen here. This project performs </a:t>
            </a:r>
            <a:r>
              <a:rPr lang="en" u="sng">
                <a:solidFill>
                  <a:schemeClr val="hlink"/>
                </a:solidFill>
                <a:hlinkClick r:id="rId2"/>
              </a:rPr>
              <a:t>cost distance analysis</a:t>
            </a:r>
            <a:r>
              <a:rPr lang="en"/>
              <a:t> to determine how much land the federal troops could control for anti-emancipation activities. The GIS calculation happens in an ArcGIS Online map that is added to the Story Map. </a:t>
            </a:r>
            <a:r>
              <a:rPr b="1" lang="en"/>
              <a:t>NOTE: </a:t>
            </a:r>
            <a:r>
              <a:rPr b="1" lang="en">
                <a:solidFill>
                  <a:schemeClr val="dk1"/>
                </a:solidFill>
              </a:rPr>
              <a:t>I</a:t>
            </a:r>
            <a:r>
              <a:rPr b="1" lang="en">
                <a:solidFill>
                  <a:schemeClr val="dk1"/>
                </a:solidFill>
              </a:rPr>
              <a:t>nstitution has to licensed ArcGIS Online to do any GIS analysis.</a:t>
            </a:r>
            <a:endParaRPr b="1"/>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025a85842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025a85842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b20ec902dc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b20ec902dc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 </a:t>
            </a:r>
            <a:r>
              <a:rPr lang="en" u="sng">
                <a:solidFill>
                  <a:schemeClr val="hlink"/>
                </a:solidFill>
                <a:hlinkClick r:id="rId2"/>
              </a:rPr>
              <a:t>example</a:t>
            </a:r>
            <a:r>
              <a:rPr lang="en"/>
              <a:t> to the left, Open Youth Networks and the Little Village Environmental Justice Organization teams up and used Google My Maps to document the toxins, dangers, and </a:t>
            </a:r>
            <a:r>
              <a:rPr lang="en"/>
              <a:t>assets</a:t>
            </a:r>
            <a:r>
              <a:rPr lang="en"/>
              <a:t> in Chicago’s Little Village neighborhood. This example shows how My Maps can be used to add polygons, lines, and various points and icons to individual layers to create an interactive map. In the </a:t>
            </a:r>
            <a:r>
              <a:rPr lang="en" u="sng">
                <a:solidFill>
                  <a:schemeClr val="hlink"/>
                </a:solidFill>
                <a:hlinkClick r:id="rId3"/>
              </a:rPr>
              <a:t>example</a:t>
            </a:r>
            <a:r>
              <a:rPr lang="en"/>
              <a:t> to the right, Action East End uses Google My Maps to visualize anti-gentrification groups in London. This example shows how easily My Maps can be embedded into sites.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b20ec902dc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b20ec902dc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 above </a:t>
            </a:r>
            <a:r>
              <a:rPr lang="en" u="sng">
                <a:solidFill>
                  <a:schemeClr val="hlink"/>
                </a:solidFill>
                <a:hlinkClick r:id="rId2"/>
              </a:rPr>
              <a:t>example</a:t>
            </a:r>
            <a:r>
              <a:rPr lang="en"/>
              <a:t>, the Anti-Eviction Mapping Project uses Carto to create a highly interactive map of house </a:t>
            </a:r>
            <a:r>
              <a:rPr lang="en"/>
              <a:t>foreclosures</a:t>
            </a:r>
            <a:r>
              <a:rPr lang="en"/>
              <a:t> in Oakland and Berkeley since the early 2000s. Carto provides the ability to add points and polygons, as well as create various kinds of maps and upload many types of data.</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b20ec902dc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b20ec902dc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Story Maps allows one to embed maps made in ArcGIS Online. </a:t>
            </a:r>
            <a:r>
              <a:rPr lang="en">
                <a:solidFill>
                  <a:schemeClr val="dk1"/>
                </a:solidFill>
              </a:rPr>
              <a:t>This project performs </a:t>
            </a:r>
            <a:r>
              <a:rPr lang="en" u="sng">
                <a:solidFill>
                  <a:srgbClr val="0097A7"/>
                </a:solidFill>
                <a:hlinkClick r:id="rId2">
                  <a:extLst>
                    <a:ext uri="{A12FA001-AC4F-418D-AE19-62706E023703}">
                      <ahyp:hlinkClr val="tx"/>
                    </a:ext>
                  </a:extLst>
                </a:hlinkClick>
              </a:rPr>
              <a:t>cost distance analysis</a:t>
            </a:r>
            <a:r>
              <a:rPr lang="en">
                <a:solidFill>
                  <a:schemeClr val="dk1"/>
                </a:solidFill>
              </a:rPr>
              <a:t> to determine how much land the federal troops could control for anti-emancipation activities. The GIS calculation happens in an ArcGIS Online map that is added to the Story Map. </a:t>
            </a:r>
            <a:r>
              <a:rPr b="1" lang="en">
                <a:solidFill>
                  <a:schemeClr val="dk1"/>
                </a:solidFill>
              </a:rPr>
              <a:t>NOTE: Institution has to licensed ArcGIS Online to do any GIS analysis.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57a612845c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57a612845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2025a85842_4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2025a85842_4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Humanists are often off the spectrum because of their </a:t>
            </a:r>
            <a:r>
              <a:rPr lang="en"/>
              <a:t>privileging</a:t>
            </a:r>
            <a:r>
              <a:rPr lang="en"/>
              <a:t> of narrative over the spatial, which often leads to using spatial representation to augment the text rather than analyze it.</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aa9706703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aa9706703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aa9706703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aa9706703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above </a:t>
            </a:r>
            <a:r>
              <a:rPr lang="en" u="sng">
                <a:solidFill>
                  <a:schemeClr val="hlink"/>
                </a:solidFill>
                <a:hlinkClick r:id="rId2"/>
              </a:rPr>
              <a:t>map</a:t>
            </a:r>
            <a:r>
              <a:rPr lang="en"/>
              <a:t> was comes from an article in Slate by</a:t>
            </a:r>
            <a:r>
              <a:rPr i="1" lang="en">
                <a:solidFill>
                  <a:srgbClr val="281B21"/>
                </a:solidFill>
                <a:highlight>
                  <a:srgbClr val="FFFFFF"/>
                </a:highlight>
              </a:rPr>
              <a:t> </a:t>
            </a:r>
            <a:r>
              <a:rPr lang="en">
                <a:solidFill>
                  <a:srgbClr val="281B21"/>
                </a:solidFill>
                <a:highlight>
                  <a:srgbClr val="FFFFFF"/>
                </a:highlight>
              </a:rPr>
              <a:t>Andrew Kahn and Jamelle Bouie</a:t>
            </a:r>
            <a:r>
              <a:rPr lang="en"/>
              <a:t>.</a:t>
            </a:r>
            <a:r>
              <a:rPr lang="en"/>
              <a:t> The map was created with the data from the Slave Voyages database.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b20ec902dc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b20ec902dc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b20ec902dc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b20ec902dc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 above example, the the Roy Rosenzweig Center for History and New Media uses Omeka’s Geolocation plugin to make archival materials about the National Mall discoverable through a map.</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b20ec902dc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b20ec902dc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 above example, Georgia Humanities institute uses StorymapJS to highlight the locations that were influential to southern writers. With StorymapJS you can even add a background image not a map, like the </a:t>
            </a:r>
            <a:r>
              <a:rPr lang="en" u="sng">
                <a:solidFill>
                  <a:schemeClr val="hlink"/>
                </a:solidFill>
                <a:hlinkClick r:id="rId2"/>
              </a:rPr>
              <a:t>Garden of Earthly Delights</a:t>
            </a:r>
            <a:r>
              <a:rPr lang="en"/>
              <a:t>.</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b20ec902dc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b20ec902dc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ESRI’s ArcGIS Online Story Maps is another tool that is good for map-based storytelling. Above is an example of using Story Map to create a walking tour of important places celebrating and instrumental to the freedom and growth of black Americans.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b20ec902dc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b20ec902dc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 above digital project, Stephanie Krom Townrow uses Omeka’s Neatline to allow users to discover stories about important places during the Whiskey Rebellion. Neatline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2025a85842_4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2025a85842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Because geospatial analysis is not a common method in the Humanities and humanists aren’t trained in geospatial analysis, we have the harder task of determine when to use it. This starts with understanding what it is and knowing what spatial analysis looks like when you see it. John Snow’s (no not the Game of Thrones guy) visualization showed that the 1854 cholera epidemic was spread through the air but a bad water supply.</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b20ec902dc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b20ec902dc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s://www.census.gov/geographies/mapping-files/time-series/geo/carto-boundary-file.html" TargetMode="External"/><Relationship Id="rId4" Type="http://schemas.openxmlformats.org/officeDocument/2006/relationships/hyperlink" Target="https://www.census.gov/geographies/mapping-files/time-series/geo/kml-cartographic-boundary-files.html" TargetMode="External"/><Relationship Id="rId5" Type="http://schemas.openxmlformats.org/officeDocument/2006/relationships/hyperlink" Target="http://www.diva-gis.org/Data"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hyperlink" Target="http://ships.lib.virginia.edu/" TargetMode="External"/><Relationship Id="rId4" Type="http://schemas.openxmlformats.org/officeDocument/2006/relationships/hyperlink" Target="http://www.meredithgoldsmith.com/72-2/" TargetMode="External"/><Relationship Id="rId5"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hyperlink" Target="https://bnorberg.github.io/ahs/2017/03/10/cna.html" TargetMode="External"/><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s://imaginerio.org/#en" TargetMode="Externa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hyperlink" Target="http://mappingoccupation.org/map/index.html" TargetMode="Externa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hyperlink" Target="https://atlas.lib.uiowa.edu/" TargetMode="Externa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3.png"/><Relationship Id="rId4" Type="http://schemas.openxmlformats.org/officeDocument/2006/relationships/image" Target="../media/image9.png"/><Relationship Id="rId10" Type="http://schemas.openxmlformats.org/officeDocument/2006/relationships/hyperlink" Target="https://carto.com/help/tutorials/understanding-the-time-series-widget/" TargetMode="External"/><Relationship Id="rId9" Type="http://schemas.openxmlformats.org/officeDocument/2006/relationships/hyperlink" Target="https://doc.arcgis.com/en/web-appbuilder/create-apps/widget-time-slider.htm" TargetMode="External"/><Relationship Id="rId5" Type="http://schemas.openxmlformats.org/officeDocument/2006/relationships/hyperlink" Target="http://mappingoccupation.org/" TargetMode="External"/><Relationship Id="rId6" Type="http://schemas.openxmlformats.org/officeDocument/2006/relationships/hyperlink" Target="http://cameronblevins.org/gotp/" TargetMode="External"/><Relationship Id="rId7" Type="http://schemas.openxmlformats.org/officeDocument/2006/relationships/hyperlink" Target="https://neatline.org/about/" TargetMode="External"/><Relationship Id="rId8" Type="http://schemas.openxmlformats.org/officeDocument/2006/relationships/hyperlink" Target="https://github.com/scholarslab/NeatlineSimile"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hyperlink" Target="http://digitalharlem.org/" TargetMode="External"/><Relationship Id="rId4" Type="http://schemas.openxmlformats.org/officeDocument/2006/relationships/image" Target="../media/image8.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hyperlink" Target="https://www.slavevoyages.org/" TargetMode="Externa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omeka.org/classic/plugins/Geolocation/" TargetMode="External"/><Relationship Id="rId4" Type="http://schemas.openxmlformats.org/officeDocument/2006/relationships/hyperlink" Target="https://omeka.org/classic/plugins/Neatline/" TargetMode="External"/><Relationship Id="rId9" Type="http://schemas.openxmlformats.org/officeDocument/2006/relationships/hyperlink" Target="https://omeka.org/classic/plugins/Neatline/" TargetMode="External"/><Relationship Id="rId5" Type="http://schemas.openxmlformats.org/officeDocument/2006/relationships/hyperlink" Target="https://www.google.com/mymaps" TargetMode="External"/><Relationship Id="rId6" Type="http://schemas.openxmlformats.org/officeDocument/2006/relationships/hyperlink" Target="https://storymap.knightlab.com/?utm_source=syndicate&amp;utm_campaign=onextrapixel-oct2016&amp;utm_medium=post" TargetMode="External"/><Relationship Id="rId7" Type="http://schemas.openxmlformats.org/officeDocument/2006/relationships/hyperlink" Target="https://storymaps.arcgis.com/" TargetMode="External"/><Relationship Id="rId8" Type="http://schemas.openxmlformats.org/officeDocument/2006/relationships/hyperlink" Target="https://curatescape.org/"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mallhistory.org/map" TargetMode="Externa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hyperlink" Target="https://www.georgiahumanities.org/southern-literary-trail-story-map/" TargetMode="Externa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www.arcgis.com/apps/MapTour/index.html?appid=4c58d41064114a638a94f31a2f61d676" TargetMode="External"/><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maptherebellion.com/interactive-map" TargetMode="Externa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support.esri.com/en/other-resources/gis-dictionary/term/ba1e96e7-4cae-4714-875a-a7e3488b8bb9" TargetMode="External"/><Relationship Id="rId4" Type="http://schemas.openxmlformats.org/officeDocument/2006/relationships/hyperlink" Target="https://support.esri.com/en/other-resources/gis-dictionary/term/c2944676-46f5-4c08-ba60-e1811b6bc617" TargetMode="External"/><Relationship Id="rId5" Type="http://schemas.openxmlformats.org/officeDocument/2006/relationships/hyperlink" Target="https://www.gislounge.com/geodatabases-explored-vector-and-raster-data/#AdThrive_Content_1_desktop" TargetMode="External"/><Relationship Id="rId6" Type="http://schemas.openxmlformats.org/officeDocument/2006/relationships/hyperlink" Target="https://www.gislounge.com/geodatabases-explored-vector-and-raster-data/#AdThrive_Content_3_desktop" TargetMode="External"/><Relationship Id="rId7" Type="http://schemas.openxmlformats.org/officeDocument/2006/relationships/hyperlink" Target="https://support.esri.com/en/other-resources/gis-dictionary/term/4711981b-3f98-4e8b-adc5-de5a1fdebe06"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3600"/>
              <a:t>Humanities Mapping &amp; GIS </a:t>
            </a:r>
            <a:endParaRPr sz="3600"/>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Where to Find Data</a:t>
            </a:r>
            <a:endParaRPr/>
          </a:p>
        </p:txBody>
      </p:sp>
      <p:sp>
        <p:nvSpPr>
          <p:cNvPr id="125" name="Google Shape;125;p22"/>
          <p:cNvSpPr txBox="1"/>
          <p:nvPr>
            <p:ph idx="1" type="body"/>
          </p:nvPr>
        </p:nvSpPr>
        <p:spPr>
          <a:xfrm>
            <a:off x="311700" y="1152475"/>
            <a:ext cx="8520600" cy="39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Calibri"/>
              <a:ea typeface="Calibri"/>
              <a:cs typeface="Calibri"/>
              <a:sym typeface="Calibri"/>
            </a:endParaRPr>
          </a:p>
          <a:p>
            <a:pPr indent="0" lvl="0" marL="0" rtl="0" algn="l">
              <a:spcBef>
                <a:spcPts val="0"/>
              </a:spcBef>
              <a:spcAft>
                <a:spcPts val="0"/>
              </a:spcAft>
              <a:buNone/>
            </a:pPr>
            <a:r>
              <a:rPr lang="en" u="sng">
                <a:solidFill>
                  <a:schemeClr val="hlink"/>
                </a:solidFill>
                <a:hlinkClick r:id="rId3"/>
              </a:rPr>
              <a:t>Shapefiles</a:t>
            </a:r>
            <a:r>
              <a:rPr lang="en">
                <a:solidFill>
                  <a:schemeClr val="dk1"/>
                </a:solidFill>
              </a:rPr>
              <a:t> </a:t>
            </a:r>
            <a:r>
              <a:rPr lang="en"/>
              <a:t>- Can be added to ArcGIS Online/Story Maps and Carto</a:t>
            </a:r>
            <a:r>
              <a:rPr lang="en">
                <a:solidFill>
                  <a:schemeClr val="dk1"/>
                </a:solidFill>
              </a:rPr>
              <a:t>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u="sng">
                <a:solidFill>
                  <a:schemeClr val="hlink"/>
                </a:solidFill>
                <a:hlinkClick r:id="rId4"/>
              </a:rPr>
              <a:t>KML</a:t>
            </a:r>
            <a:r>
              <a:rPr lang="en">
                <a:solidFill>
                  <a:schemeClr val="dk1"/>
                </a:solidFill>
              </a:rPr>
              <a:t> </a:t>
            </a:r>
            <a:r>
              <a:rPr lang="en"/>
              <a:t>- Can be added to Google My Maps</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5"/>
              </a:rPr>
              <a:t>Other Vector and Raster Data</a:t>
            </a:r>
            <a:endParaRPr/>
          </a:p>
          <a:p>
            <a:pPr indent="0" lvl="0" marL="0" rtl="0" algn="l">
              <a:spcBef>
                <a:spcPts val="0"/>
              </a:spcBef>
              <a:spcAft>
                <a:spcPts val="1600"/>
              </a:spcAft>
              <a:buClr>
                <a:schemeClr val="dk1"/>
              </a:buClr>
              <a:buSzPts val="1100"/>
              <a:buFont typeface="Arial"/>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3">
            <a:hlinkClick r:id="rId3"/>
          </p:cNvPr>
          <p:cNvSpPr txBox="1"/>
          <p:nvPr/>
        </p:nvSpPr>
        <p:spPr>
          <a:xfrm>
            <a:off x="845675" y="278325"/>
            <a:ext cx="6546000" cy="66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u="sng">
                <a:solidFill>
                  <a:schemeClr val="hlink"/>
                </a:solidFill>
                <a:hlinkClick r:id="rId4"/>
              </a:rPr>
              <a:t>Mapping Literary Vision</a:t>
            </a:r>
            <a:endParaRPr sz="3000">
              <a:solidFill>
                <a:srgbClr val="B6D7A8"/>
              </a:solidFill>
            </a:endParaRPr>
          </a:p>
        </p:txBody>
      </p:sp>
      <p:pic>
        <p:nvPicPr>
          <p:cNvPr id="131" name="Google Shape;131;p23"/>
          <p:cNvPicPr preferRelativeResize="0"/>
          <p:nvPr/>
        </p:nvPicPr>
        <p:blipFill>
          <a:blip r:embed="rId5">
            <a:alphaModFix/>
          </a:blip>
          <a:stretch>
            <a:fillRect/>
          </a:stretch>
        </p:blipFill>
        <p:spPr>
          <a:xfrm>
            <a:off x="845675" y="1014525"/>
            <a:ext cx="7680477" cy="39003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4"/>
          <p:cNvSpPr txBox="1"/>
          <p:nvPr/>
        </p:nvSpPr>
        <p:spPr>
          <a:xfrm>
            <a:off x="152400" y="155875"/>
            <a:ext cx="6931500" cy="56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u="sng">
                <a:solidFill>
                  <a:schemeClr val="hlink"/>
                </a:solidFill>
                <a:hlinkClick r:id="rId3"/>
              </a:rPr>
              <a:t>Cinema and CNA</a:t>
            </a:r>
            <a:endParaRPr sz="3000">
              <a:solidFill>
                <a:srgbClr val="B6D7A8"/>
              </a:solidFill>
            </a:endParaRPr>
          </a:p>
        </p:txBody>
      </p:sp>
      <p:pic>
        <p:nvPicPr>
          <p:cNvPr id="137" name="Google Shape;137;p24"/>
          <p:cNvPicPr preferRelativeResize="0"/>
          <p:nvPr/>
        </p:nvPicPr>
        <p:blipFill>
          <a:blip r:embed="rId4">
            <a:alphaModFix/>
          </a:blip>
          <a:stretch>
            <a:fillRect/>
          </a:stretch>
        </p:blipFill>
        <p:spPr>
          <a:xfrm>
            <a:off x="152400" y="852600"/>
            <a:ext cx="8813977" cy="4138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5"/>
          <p:cNvSpPr txBox="1"/>
          <p:nvPr/>
        </p:nvSpPr>
        <p:spPr>
          <a:xfrm>
            <a:off x="246525" y="96900"/>
            <a:ext cx="5541900" cy="607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u="sng">
                <a:solidFill>
                  <a:schemeClr val="hlink"/>
                </a:solidFill>
                <a:hlinkClick r:id="rId3"/>
              </a:rPr>
              <a:t>Imagine Rio</a:t>
            </a:r>
            <a:endParaRPr sz="3000"/>
          </a:p>
        </p:txBody>
      </p:sp>
      <p:pic>
        <p:nvPicPr>
          <p:cNvPr id="143" name="Google Shape;143;p25"/>
          <p:cNvPicPr preferRelativeResize="0"/>
          <p:nvPr/>
        </p:nvPicPr>
        <p:blipFill>
          <a:blip r:embed="rId4">
            <a:alphaModFix/>
          </a:blip>
          <a:stretch>
            <a:fillRect/>
          </a:stretch>
        </p:blipFill>
        <p:spPr>
          <a:xfrm>
            <a:off x="246525" y="782250"/>
            <a:ext cx="8698252" cy="420885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6"/>
          <p:cNvSpPr txBox="1"/>
          <p:nvPr/>
        </p:nvSpPr>
        <p:spPr>
          <a:xfrm>
            <a:off x="320488" y="77950"/>
            <a:ext cx="8352900" cy="555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u="sng">
                <a:solidFill>
                  <a:schemeClr val="hlink"/>
                </a:solidFill>
                <a:hlinkClick r:id="rId3"/>
              </a:rPr>
              <a:t>Mapping Occupation</a:t>
            </a:r>
            <a:endParaRPr sz="3000"/>
          </a:p>
        </p:txBody>
      </p:sp>
      <p:pic>
        <p:nvPicPr>
          <p:cNvPr id="149" name="Google Shape;149;p26"/>
          <p:cNvPicPr preferRelativeResize="0"/>
          <p:nvPr/>
        </p:nvPicPr>
        <p:blipFill>
          <a:blip r:embed="rId4">
            <a:alphaModFix/>
          </a:blip>
          <a:stretch>
            <a:fillRect/>
          </a:stretch>
        </p:blipFill>
        <p:spPr>
          <a:xfrm>
            <a:off x="320500" y="774175"/>
            <a:ext cx="8352873" cy="432067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3" name="Shape 153"/>
        <p:cNvGrpSpPr/>
        <p:nvPr/>
      </p:nvGrpSpPr>
      <p:grpSpPr>
        <a:xfrm>
          <a:off x="0" y="0"/>
          <a:ext cx="0" cy="0"/>
          <a:chOff x="0" y="0"/>
          <a:chExt cx="0" cy="0"/>
        </a:xfrm>
      </p:grpSpPr>
      <p:sp>
        <p:nvSpPr>
          <p:cNvPr id="154" name="Google Shape;154;p27"/>
          <p:cNvSpPr txBox="1"/>
          <p:nvPr/>
        </p:nvSpPr>
        <p:spPr>
          <a:xfrm>
            <a:off x="304800" y="175850"/>
            <a:ext cx="8553900" cy="69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t>Mapping Web Tools</a:t>
            </a:r>
            <a:endParaRPr sz="3000"/>
          </a:p>
        </p:txBody>
      </p:sp>
      <p:sp>
        <p:nvSpPr>
          <p:cNvPr id="155" name="Google Shape;155;p27"/>
          <p:cNvSpPr txBox="1"/>
          <p:nvPr/>
        </p:nvSpPr>
        <p:spPr>
          <a:xfrm>
            <a:off x="304800" y="801575"/>
            <a:ext cx="8553900" cy="11136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800">
                <a:solidFill>
                  <a:schemeClr val="dk2"/>
                </a:solidFill>
              </a:rPr>
              <a:t>When choosing a tool:</a:t>
            </a:r>
            <a:endParaRPr sz="1800">
              <a:solidFill>
                <a:schemeClr val="dk2"/>
              </a:solidFill>
            </a:endParaRPr>
          </a:p>
          <a:p>
            <a:pPr indent="-342900" lvl="0" marL="457200" rtl="0" algn="l">
              <a:lnSpc>
                <a:spcPct val="100000"/>
              </a:lnSpc>
              <a:spcBef>
                <a:spcPts val="0"/>
              </a:spcBef>
              <a:spcAft>
                <a:spcPts val="0"/>
              </a:spcAft>
              <a:buClr>
                <a:schemeClr val="dk2"/>
              </a:buClr>
              <a:buSzPts val="1800"/>
              <a:buChar char="●"/>
            </a:pPr>
            <a:r>
              <a:rPr lang="en" sz="1800">
                <a:solidFill>
                  <a:schemeClr val="dk2"/>
                </a:solidFill>
              </a:rPr>
              <a:t>Decide what features you want in the map</a:t>
            </a:r>
            <a:endParaRPr sz="1800">
              <a:solidFill>
                <a:schemeClr val="dk2"/>
              </a:solidFill>
            </a:endParaRPr>
          </a:p>
          <a:p>
            <a:pPr indent="-342900" lvl="0" marL="457200" rtl="0" algn="l">
              <a:lnSpc>
                <a:spcPct val="100000"/>
              </a:lnSpc>
              <a:spcBef>
                <a:spcPts val="0"/>
              </a:spcBef>
              <a:spcAft>
                <a:spcPts val="0"/>
              </a:spcAft>
              <a:buClr>
                <a:schemeClr val="dk2"/>
              </a:buClr>
              <a:buSzPts val="1800"/>
              <a:buChar char="●"/>
            </a:pPr>
            <a:r>
              <a:rPr lang="en" sz="1800">
                <a:solidFill>
                  <a:schemeClr val="dk2"/>
                </a:solidFill>
              </a:rPr>
              <a:t>Start with easier tools to test feature to confirm that is what you want </a:t>
            </a:r>
            <a:endParaRPr sz="1800">
              <a:solidFill>
                <a:schemeClr val="dk2"/>
              </a:solidFill>
            </a:endParaRPr>
          </a:p>
        </p:txBody>
      </p:sp>
      <p:grpSp>
        <p:nvGrpSpPr>
          <p:cNvPr id="156" name="Google Shape;156;p27"/>
          <p:cNvGrpSpPr/>
          <p:nvPr/>
        </p:nvGrpSpPr>
        <p:grpSpPr>
          <a:xfrm>
            <a:off x="304800" y="1972250"/>
            <a:ext cx="8553975" cy="2742125"/>
            <a:chOff x="304800" y="1972250"/>
            <a:chExt cx="8553975" cy="2742125"/>
          </a:xfrm>
        </p:grpSpPr>
        <p:pic>
          <p:nvPicPr>
            <p:cNvPr id="157" name="Google Shape;157;p27"/>
            <p:cNvPicPr preferRelativeResize="0"/>
            <p:nvPr/>
          </p:nvPicPr>
          <p:blipFill>
            <a:blip r:embed="rId3">
              <a:alphaModFix/>
            </a:blip>
            <a:stretch>
              <a:fillRect/>
            </a:stretch>
          </p:blipFill>
          <p:spPr>
            <a:xfrm>
              <a:off x="304800" y="1972250"/>
              <a:ext cx="8553975" cy="2742125"/>
            </a:xfrm>
            <a:prstGeom prst="rect">
              <a:avLst/>
            </a:prstGeom>
            <a:noFill/>
            <a:ln>
              <a:noFill/>
            </a:ln>
          </p:spPr>
        </p:pic>
        <p:sp>
          <p:nvSpPr>
            <p:cNvPr id="158" name="Google Shape;158;p27"/>
            <p:cNvSpPr txBox="1"/>
            <p:nvPr/>
          </p:nvSpPr>
          <p:spPr>
            <a:xfrm>
              <a:off x="6958200" y="3829800"/>
              <a:ext cx="345000" cy="33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X</a:t>
              </a:r>
              <a:endParaRPr b="1"/>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8"/>
          <p:cNvSpPr txBox="1"/>
          <p:nvPr/>
        </p:nvSpPr>
        <p:spPr>
          <a:xfrm>
            <a:off x="124000" y="189275"/>
            <a:ext cx="6960000" cy="5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t>Google My Maps</a:t>
            </a:r>
            <a:endParaRPr sz="3000"/>
          </a:p>
        </p:txBody>
      </p:sp>
      <p:pic>
        <p:nvPicPr>
          <p:cNvPr id="164" name="Google Shape;164;p28"/>
          <p:cNvPicPr preferRelativeResize="0"/>
          <p:nvPr/>
        </p:nvPicPr>
        <p:blipFill>
          <a:blip r:embed="rId3">
            <a:alphaModFix/>
          </a:blip>
          <a:stretch>
            <a:fillRect/>
          </a:stretch>
        </p:blipFill>
        <p:spPr>
          <a:xfrm>
            <a:off x="47789" y="1085375"/>
            <a:ext cx="4561811" cy="2986900"/>
          </a:xfrm>
          <a:prstGeom prst="rect">
            <a:avLst/>
          </a:prstGeom>
          <a:noFill/>
          <a:ln>
            <a:noFill/>
          </a:ln>
        </p:spPr>
      </p:pic>
      <p:pic>
        <p:nvPicPr>
          <p:cNvPr id="165" name="Google Shape;165;p28"/>
          <p:cNvPicPr preferRelativeResize="0"/>
          <p:nvPr/>
        </p:nvPicPr>
        <p:blipFill>
          <a:blip r:embed="rId4">
            <a:alphaModFix/>
          </a:blip>
          <a:stretch>
            <a:fillRect/>
          </a:stretch>
        </p:blipFill>
        <p:spPr>
          <a:xfrm>
            <a:off x="4208300" y="2132600"/>
            <a:ext cx="4667001" cy="2986900"/>
          </a:xfrm>
          <a:prstGeom prst="rect">
            <a:avLst/>
          </a:prstGeom>
          <a:noFill/>
          <a:ln>
            <a:noFill/>
          </a:ln>
        </p:spPr>
      </p:pic>
      <p:sp>
        <p:nvSpPr>
          <p:cNvPr id="166" name="Google Shape;166;p28"/>
          <p:cNvSpPr txBox="1"/>
          <p:nvPr/>
        </p:nvSpPr>
        <p:spPr>
          <a:xfrm>
            <a:off x="4609600" y="937000"/>
            <a:ext cx="4265700" cy="11085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Char char="●"/>
            </a:pPr>
            <a:r>
              <a:rPr lang="en" sz="1600">
                <a:solidFill>
                  <a:schemeClr val="dk1"/>
                </a:solidFill>
              </a:rPr>
              <a:t>Add layers of points, lines, and polygon</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Join datasets in a single layer</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Import existing GIS data (KML or csv)</a:t>
            </a:r>
            <a:endParaRPr sz="1600">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9">
            <a:hlinkClick r:id="rId3"/>
          </p:cNvPr>
          <p:cNvSpPr txBox="1"/>
          <p:nvPr/>
        </p:nvSpPr>
        <p:spPr>
          <a:xfrm>
            <a:off x="152400" y="189275"/>
            <a:ext cx="6931500" cy="53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t>Carto</a:t>
            </a:r>
            <a:endParaRPr sz="3000"/>
          </a:p>
        </p:txBody>
      </p:sp>
      <p:pic>
        <p:nvPicPr>
          <p:cNvPr id="172" name="Google Shape;172;p29"/>
          <p:cNvPicPr preferRelativeResize="0"/>
          <p:nvPr/>
        </p:nvPicPr>
        <p:blipFill>
          <a:blip r:embed="rId4">
            <a:alphaModFix/>
          </a:blip>
          <a:stretch>
            <a:fillRect/>
          </a:stretch>
        </p:blipFill>
        <p:spPr>
          <a:xfrm>
            <a:off x="152400" y="875075"/>
            <a:ext cx="5777934" cy="4116025"/>
          </a:xfrm>
          <a:prstGeom prst="rect">
            <a:avLst/>
          </a:prstGeom>
          <a:noFill/>
          <a:ln>
            <a:noFill/>
          </a:ln>
        </p:spPr>
      </p:pic>
      <p:sp>
        <p:nvSpPr>
          <p:cNvPr id="173" name="Google Shape;173;p29"/>
          <p:cNvSpPr txBox="1"/>
          <p:nvPr/>
        </p:nvSpPr>
        <p:spPr>
          <a:xfrm>
            <a:off x="5930325" y="897125"/>
            <a:ext cx="3064800" cy="41148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sz="1600"/>
              <a:t>Add layers of points, lines, and polygon</a:t>
            </a:r>
            <a:endParaRPr sz="1600"/>
          </a:p>
          <a:p>
            <a:pPr indent="-330200" lvl="0" marL="457200" rtl="0" algn="l">
              <a:spcBef>
                <a:spcPts val="0"/>
              </a:spcBef>
              <a:spcAft>
                <a:spcPts val="0"/>
              </a:spcAft>
              <a:buSzPts val="1600"/>
              <a:buChar char="●"/>
            </a:pPr>
            <a:r>
              <a:rPr lang="en" sz="1600"/>
              <a:t>Create time series maps, heat maps, and cluster maps</a:t>
            </a:r>
            <a:endParaRPr sz="1600"/>
          </a:p>
          <a:p>
            <a:pPr indent="-330200" lvl="0" marL="457200" rtl="0" algn="l">
              <a:spcBef>
                <a:spcPts val="0"/>
              </a:spcBef>
              <a:spcAft>
                <a:spcPts val="0"/>
              </a:spcAft>
              <a:buSzPts val="1600"/>
              <a:buChar char="●"/>
            </a:pPr>
            <a:r>
              <a:rPr lang="en" sz="1600"/>
              <a:t>Join datasets in a single layer</a:t>
            </a:r>
            <a:endParaRPr sz="1600"/>
          </a:p>
          <a:p>
            <a:pPr indent="-330200" lvl="0" marL="457200" rtl="0" algn="l">
              <a:spcBef>
                <a:spcPts val="0"/>
              </a:spcBef>
              <a:spcAft>
                <a:spcPts val="0"/>
              </a:spcAft>
              <a:buSzPts val="1600"/>
              <a:buChar char="●"/>
            </a:pPr>
            <a:r>
              <a:rPr lang="en" sz="1600"/>
              <a:t>Perform various GIS calculations</a:t>
            </a:r>
            <a:endParaRPr sz="1600"/>
          </a:p>
          <a:p>
            <a:pPr indent="-330200" lvl="0" marL="457200" rtl="0" algn="l">
              <a:spcBef>
                <a:spcPts val="0"/>
              </a:spcBef>
              <a:spcAft>
                <a:spcPts val="0"/>
              </a:spcAft>
              <a:buSzPts val="1600"/>
              <a:buChar char="●"/>
            </a:pPr>
            <a:r>
              <a:rPr lang="en" sz="1600"/>
              <a:t>Import existing GIS data (shapefiles, csv, and geojson)</a:t>
            </a:r>
            <a:endParaRPr sz="16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0"/>
          <p:cNvSpPr txBox="1"/>
          <p:nvPr/>
        </p:nvSpPr>
        <p:spPr>
          <a:xfrm>
            <a:off x="272650" y="101050"/>
            <a:ext cx="8296500" cy="56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t>ArcGIS Online/ Story Map</a:t>
            </a:r>
            <a:endParaRPr sz="3000"/>
          </a:p>
        </p:txBody>
      </p:sp>
      <p:pic>
        <p:nvPicPr>
          <p:cNvPr id="179" name="Google Shape;179;p30"/>
          <p:cNvPicPr preferRelativeResize="0"/>
          <p:nvPr/>
        </p:nvPicPr>
        <p:blipFill rotWithShape="1">
          <a:blip r:embed="rId3">
            <a:alphaModFix/>
          </a:blip>
          <a:srcRect b="22773" l="3608" r="4115" t="0"/>
          <a:stretch/>
        </p:blipFill>
        <p:spPr>
          <a:xfrm>
            <a:off x="863225" y="667750"/>
            <a:ext cx="7272101" cy="3147775"/>
          </a:xfrm>
          <a:prstGeom prst="rect">
            <a:avLst/>
          </a:prstGeom>
          <a:noFill/>
          <a:ln>
            <a:noFill/>
          </a:ln>
        </p:spPr>
      </p:pic>
      <p:sp>
        <p:nvSpPr>
          <p:cNvPr id="180" name="Google Shape;180;p30"/>
          <p:cNvSpPr txBox="1"/>
          <p:nvPr/>
        </p:nvSpPr>
        <p:spPr>
          <a:xfrm>
            <a:off x="743600" y="3821950"/>
            <a:ext cx="7175100" cy="11094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Char char="●"/>
            </a:pPr>
            <a:r>
              <a:rPr lang="en" sz="1600">
                <a:solidFill>
                  <a:schemeClr val="dk1"/>
                </a:solidFill>
              </a:rPr>
              <a:t>Add layers of points, lines, and polygon</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Create time series maps, heat maps, and cluster maps</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Perform various GIS calculations (subscription only)</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Import existing GIS data (shapefiles, csv, and geojson)</a:t>
            </a:r>
            <a:endParaRPr sz="1600">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1"/>
          <p:cNvSpPr txBox="1"/>
          <p:nvPr/>
        </p:nvSpPr>
        <p:spPr>
          <a:xfrm>
            <a:off x="244925" y="167000"/>
            <a:ext cx="8037900" cy="5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t>Sometimes Maps are Not Enough</a:t>
            </a:r>
            <a:endParaRPr sz="3000"/>
          </a:p>
        </p:txBody>
      </p:sp>
      <p:pic>
        <p:nvPicPr>
          <p:cNvPr id="186" name="Google Shape;186;p31"/>
          <p:cNvPicPr preferRelativeResize="0"/>
          <p:nvPr/>
        </p:nvPicPr>
        <p:blipFill>
          <a:blip r:embed="rId3">
            <a:alphaModFix/>
          </a:blip>
          <a:stretch>
            <a:fillRect/>
          </a:stretch>
        </p:blipFill>
        <p:spPr>
          <a:xfrm>
            <a:off x="2549475" y="2901175"/>
            <a:ext cx="3697448" cy="2137924"/>
          </a:xfrm>
          <a:prstGeom prst="rect">
            <a:avLst/>
          </a:prstGeom>
          <a:noFill/>
          <a:ln>
            <a:noFill/>
          </a:ln>
        </p:spPr>
      </p:pic>
      <p:pic>
        <p:nvPicPr>
          <p:cNvPr id="187" name="Google Shape;187;p31"/>
          <p:cNvPicPr preferRelativeResize="0"/>
          <p:nvPr/>
        </p:nvPicPr>
        <p:blipFill>
          <a:blip r:embed="rId4">
            <a:alphaModFix/>
          </a:blip>
          <a:stretch>
            <a:fillRect/>
          </a:stretch>
        </p:blipFill>
        <p:spPr>
          <a:xfrm>
            <a:off x="228600" y="1525238"/>
            <a:ext cx="4046300" cy="2093026"/>
          </a:xfrm>
          <a:prstGeom prst="rect">
            <a:avLst/>
          </a:prstGeom>
          <a:noFill/>
          <a:ln>
            <a:noFill/>
          </a:ln>
        </p:spPr>
      </p:pic>
      <p:sp>
        <p:nvSpPr>
          <p:cNvPr id="188" name="Google Shape;188;p31"/>
          <p:cNvSpPr txBox="1"/>
          <p:nvPr/>
        </p:nvSpPr>
        <p:spPr>
          <a:xfrm>
            <a:off x="244925" y="4030200"/>
            <a:ext cx="2226600" cy="100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Top</a:t>
            </a:r>
            <a:r>
              <a:rPr lang="en"/>
              <a:t> </a:t>
            </a:r>
            <a:r>
              <a:rPr lang="en" u="sng">
                <a:solidFill>
                  <a:schemeClr val="hlink"/>
                </a:solidFill>
                <a:hlinkClick r:id="rId5"/>
              </a:rPr>
              <a:t>Mapping Occupation</a:t>
            </a:r>
            <a:r>
              <a:rPr lang="en"/>
              <a:t>; Right: </a:t>
            </a:r>
            <a:r>
              <a:rPr lang="en" u="sng">
                <a:solidFill>
                  <a:schemeClr val="hlink"/>
                </a:solidFill>
                <a:hlinkClick r:id="rId6"/>
              </a:rPr>
              <a:t>Geography of the Post</a:t>
            </a:r>
            <a:r>
              <a:rPr lang="en"/>
              <a:t>.</a:t>
            </a:r>
            <a:endParaRPr/>
          </a:p>
        </p:txBody>
      </p:sp>
      <p:sp>
        <p:nvSpPr>
          <p:cNvPr id="189" name="Google Shape;189;p31"/>
          <p:cNvSpPr txBox="1"/>
          <p:nvPr/>
        </p:nvSpPr>
        <p:spPr>
          <a:xfrm>
            <a:off x="4397575" y="1057650"/>
            <a:ext cx="4375200" cy="1736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500"/>
              <a:t>Tools for mixing maps and timelines:</a:t>
            </a:r>
            <a:endParaRPr b="1" sz="1500"/>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Omeka </a:t>
            </a:r>
            <a:r>
              <a:rPr lang="en" u="sng">
                <a:solidFill>
                  <a:schemeClr val="hlink"/>
                </a:solidFill>
                <a:hlinkClick r:id="rId7"/>
              </a:rPr>
              <a:t>Neatline</a:t>
            </a:r>
            <a:r>
              <a:rPr lang="en"/>
              <a:t> (using </a:t>
            </a:r>
            <a:r>
              <a:rPr lang="en" u="sng">
                <a:solidFill>
                  <a:schemeClr val="hlink"/>
                </a:solidFill>
                <a:hlinkClick r:id="rId8"/>
              </a:rPr>
              <a:t>NeatlineSimile</a:t>
            </a:r>
            <a:r>
              <a:rPr lang="en"/>
              <a:t> plugin)</a:t>
            </a:r>
            <a:endParaRPr/>
          </a:p>
          <a:p>
            <a:pPr indent="-317500" lvl="0" marL="457200" rtl="0" algn="l">
              <a:spcBef>
                <a:spcPts val="0"/>
              </a:spcBef>
              <a:spcAft>
                <a:spcPts val="0"/>
              </a:spcAft>
              <a:buSzPts val="1400"/>
              <a:buChar char="●"/>
            </a:pPr>
            <a:r>
              <a:rPr lang="en" u="sng">
                <a:solidFill>
                  <a:schemeClr val="hlink"/>
                </a:solidFill>
                <a:hlinkClick r:id="rId9"/>
              </a:rPr>
              <a:t>ArcGIS Online</a:t>
            </a:r>
            <a:r>
              <a:rPr lang="en"/>
              <a:t> (if institution licenses)</a:t>
            </a:r>
            <a:endParaRPr/>
          </a:p>
          <a:p>
            <a:pPr indent="-317500" lvl="0" marL="457200" rtl="0" algn="l">
              <a:spcBef>
                <a:spcPts val="0"/>
              </a:spcBef>
              <a:spcAft>
                <a:spcPts val="0"/>
              </a:spcAft>
              <a:buSzPts val="1400"/>
              <a:buChar char="●"/>
            </a:pPr>
            <a:r>
              <a:rPr lang="en" u="sng">
                <a:solidFill>
                  <a:schemeClr val="hlink"/>
                </a:solidFill>
                <a:hlinkClick r:id="rId10"/>
              </a:rPr>
              <a:t>Carto</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cxnSp>
        <p:nvCxnSpPr>
          <p:cNvPr id="59" name="Google Shape;59;p14"/>
          <p:cNvCxnSpPr/>
          <p:nvPr/>
        </p:nvCxnSpPr>
        <p:spPr>
          <a:xfrm>
            <a:off x="1568625" y="3203400"/>
            <a:ext cx="5441400" cy="0"/>
          </a:xfrm>
          <a:prstGeom prst="straightConnector1">
            <a:avLst/>
          </a:prstGeom>
          <a:noFill/>
          <a:ln cap="flat" cmpd="sng" w="76200">
            <a:solidFill>
              <a:srgbClr val="000000"/>
            </a:solidFill>
            <a:prstDash val="solid"/>
            <a:round/>
            <a:headEnd len="med" w="med" type="none"/>
            <a:tailEnd len="med" w="med" type="none"/>
          </a:ln>
        </p:spPr>
      </p:cxnSp>
      <p:cxnSp>
        <p:nvCxnSpPr>
          <p:cNvPr id="60" name="Google Shape;60;p14"/>
          <p:cNvCxnSpPr/>
          <p:nvPr/>
        </p:nvCxnSpPr>
        <p:spPr>
          <a:xfrm flipH="1" rot="10800000">
            <a:off x="1555075" y="2902200"/>
            <a:ext cx="13500" cy="563400"/>
          </a:xfrm>
          <a:prstGeom prst="straightConnector1">
            <a:avLst/>
          </a:prstGeom>
          <a:noFill/>
          <a:ln cap="flat" cmpd="sng" w="76200">
            <a:solidFill>
              <a:srgbClr val="000000"/>
            </a:solidFill>
            <a:prstDash val="solid"/>
            <a:round/>
            <a:headEnd len="med" w="med" type="none"/>
            <a:tailEnd len="med" w="med" type="none"/>
          </a:ln>
        </p:spPr>
      </p:cxnSp>
      <p:cxnSp>
        <p:nvCxnSpPr>
          <p:cNvPr id="61" name="Google Shape;61;p14"/>
          <p:cNvCxnSpPr/>
          <p:nvPr/>
        </p:nvCxnSpPr>
        <p:spPr>
          <a:xfrm flipH="1" rot="10800000">
            <a:off x="7010075" y="2902200"/>
            <a:ext cx="13500" cy="563400"/>
          </a:xfrm>
          <a:prstGeom prst="straightConnector1">
            <a:avLst/>
          </a:prstGeom>
          <a:noFill/>
          <a:ln cap="flat" cmpd="sng" w="76200">
            <a:solidFill>
              <a:srgbClr val="000000"/>
            </a:solidFill>
            <a:prstDash val="solid"/>
            <a:round/>
            <a:headEnd len="med" w="med" type="none"/>
            <a:tailEnd len="med" w="med" type="none"/>
          </a:ln>
        </p:spPr>
      </p:cxnSp>
      <p:sp>
        <p:nvSpPr>
          <p:cNvPr id="62" name="Google Shape;62;p14"/>
          <p:cNvSpPr txBox="1"/>
          <p:nvPr/>
        </p:nvSpPr>
        <p:spPr>
          <a:xfrm>
            <a:off x="461425" y="3541800"/>
            <a:ext cx="2456400" cy="56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symbolized points</a:t>
            </a:r>
            <a:r>
              <a:rPr lang="en"/>
              <a:t> on a map</a:t>
            </a:r>
            <a:endParaRPr/>
          </a:p>
        </p:txBody>
      </p:sp>
      <p:sp>
        <p:nvSpPr>
          <p:cNvPr id="63" name="Google Shape;63;p14"/>
          <p:cNvSpPr txBox="1"/>
          <p:nvPr/>
        </p:nvSpPr>
        <p:spPr>
          <a:xfrm>
            <a:off x="6006425" y="3541800"/>
            <a:ext cx="2301000" cy="56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predictive spatial analysis</a:t>
            </a:r>
            <a:endParaRPr/>
          </a:p>
          <a:p>
            <a:pPr indent="0" lvl="0" marL="0" rtl="0" algn="l">
              <a:spcBef>
                <a:spcPts val="0"/>
              </a:spcBef>
              <a:spcAft>
                <a:spcPts val="0"/>
              </a:spcAft>
              <a:buNone/>
            </a:pPr>
            <a:r>
              <a:t/>
            </a:r>
            <a:endParaRPr>
              <a:solidFill>
                <a:srgbClr val="FFFFFF"/>
              </a:solidFill>
            </a:endParaRPr>
          </a:p>
        </p:txBody>
      </p:sp>
      <p:sp>
        <p:nvSpPr>
          <p:cNvPr id="64" name="Google Shape;64;p14"/>
          <p:cNvSpPr txBox="1"/>
          <p:nvPr/>
        </p:nvSpPr>
        <p:spPr>
          <a:xfrm>
            <a:off x="738975" y="3956375"/>
            <a:ext cx="2301000" cy="56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FFFFFF"/>
                </a:solidFill>
              </a:rPr>
              <a:t>i</a:t>
            </a:r>
            <a:r>
              <a:rPr lang="en">
                <a:solidFill>
                  <a:srgbClr val="FFFFFF"/>
                </a:solidFill>
              </a:rPr>
              <a:t>nfo in a </a:t>
            </a:r>
            <a:r>
              <a:rPr lang="en"/>
              <a:t>spreadsheet</a:t>
            </a:r>
            <a:endParaRPr/>
          </a:p>
          <a:p>
            <a:pPr indent="0" lvl="0" marL="0" rtl="0" algn="l">
              <a:spcBef>
                <a:spcPts val="0"/>
              </a:spcBef>
              <a:spcAft>
                <a:spcPts val="0"/>
              </a:spcAft>
              <a:buNone/>
            </a:pPr>
            <a:r>
              <a:t/>
            </a:r>
            <a:endParaRPr>
              <a:solidFill>
                <a:srgbClr val="FFFFFF"/>
              </a:solidFill>
            </a:endParaRPr>
          </a:p>
        </p:txBody>
      </p:sp>
      <p:sp>
        <p:nvSpPr>
          <p:cNvPr id="65" name="Google Shape;65;p14"/>
          <p:cNvSpPr txBox="1"/>
          <p:nvPr/>
        </p:nvSpPr>
        <p:spPr>
          <a:xfrm>
            <a:off x="5866325" y="4032575"/>
            <a:ext cx="2581200" cy="56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i</a:t>
            </a:r>
            <a:r>
              <a:rPr lang="en"/>
              <a:t>nfo in a geospatial database</a:t>
            </a:r>
            <a:endParaRPr/>
          </a:p>
          <a:p>
            <a:pPr indent="0" lvl="0" marL="0" rtl="0" algn="l">
              <a:spcBef>
                <a:spcPts val="0"/>
              </a:spcBef>
              <a:spcAft>
                <a:spcPts val="0"/>
              </a:spcAft>
              <a:buNone/>
            </a:pPr>
            <a:r>
              <a:t/>
            </a:r>
            <a:endParaRPr>
              <a:solidFill>
                <a:srgbClr val="FFFFFF"/>
              </a:solidFill>
            </a:endParaRPr>
          </a:p>
        </p:txBody>
      </p:sp>
      <p:sp>
        <p:nvSpPr>
          <p:cNvPr id="66" name="Google Shape;66;p14"/>
          <p:cNvSpPr txBox="1"/>
          <p:nvPr/>
        </p:nvSpPr>
        <p:spPr>
          <a:xfrm>
            <a:off x="0" y="473750"/>
            <a:ext cx="9144000" cy="1015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t>Spectrum of spatial analysis projects</a:t>
            </a:r>
            <a:endParaRPr sz="3000"/>
          </a:p>
          <a:p>
            <a:pPr indent="0" lvl="0" marL="0" rtl="0" algn="ctr">
              <a:spcBef>
                <a:spcPts val="0"/>
              </a:spcBef>
              <a:spcAft>
                <a:spcPts val="0"/>
              </a:spcAft>
              <a:buNone/>
            </a:pPr>
            <a:r>
              <a:t/>
            </a:r>
            <a:endParaRPr sz="1800">
              <a:solidFill>
                <a:srgbClr val="6AA84F"/>
              </a:solidFill>
            </a:endParaRPr>
          </a:p>
        </p:txBody>
      </p:sp>
      <p:cxnSp>
        <p:nvCxnSpPr>
          <p:cNvPr id="67" name="Google Shape;67;p14"/>
          <p:cNvCxnSpPr/>
          <p:nvPr/>
        </p:nvCxnSpPr>
        <p:spPr>
          <a:xfrm flipH="1" rot="10800000">
            <a:off x="2506075" y="2612400"/>
            <a:ext cx="11400" cy="591000"/>
          </a:xfrm>
          <a:prstGeom prst="straightConnector1">
            <a:avLst/>
          </a:prstGeom>
          <a:noFill/>
          <a:ln cap="flat" cmpd="sng" w="38100">
            <a:solidFill>
              <a:srgbClr val="0000FF"/>
            </a:solidFill>
            <a:prstDash val="dash"/>
            <a:round/>
            <a:headEnd len="med" w="med" type="none"/>
            <a:tailEnd len="med" w="med" type="none"/>
          </a:ln>
        </p:spPr>
      </p:cxnSp>
      <p:cxnSp>
        <p:nvCxnSpPr>
          <p:cNvPr id="68" name="Google Shape;68;p14"/>
          <p:cNvCxnSpPr/>
          <p:nvPr/>
        </p:nvCxnSpPr>
        <p:spPr>
          <a:xfrm flipH="1" rot="10800000">
            <a:off x="5284350" y="2612400"/>
            <a:ext cx="11400" cy="591000"/>
          </a:xfrm>
          <a:prstGeom prst="straightConnector1">
            <a:avLst/>
          </a:prstGeom>
          <a:noFill/>
          <a:ln cap="flat" cmpd="sng" w="38100">
            <a:solidFill>
              <a:srgbClr val="0000FF"/>
            </a:solidFill>
            <a:prstDash val="dash"/>
            <a:round/>
            <a:headEnd len="med" w="med" type="none"/>
            <a:tailEnd len="med" w="med" type="none"/>
          </a:ln>
        </p:spPr>
      </p:cxnSp>
      <p:sp>
        <p:nvSpPr>
          <p:cNvPr id="69" name="Google Shape;69;p14"/>
          <p:cNvSpPr txBox="1"/>
          <p:nvPr/>
        </p:nvSpPr>
        <p:spPr>
          <a:xfrm>
            <a:off x="1821475" y="2195875"/>
            <a:ext cx="1380600" cy="56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Heat map</a:t>
            </a:r>
            <a:endParaRPr/>
          </a:p>
        </p:txBody>
      </p:sp>
      <p:sp>
        <p:nvSpPr>
          <p:cNvPr id="70" name="Google Shape;70;p14"/>
          <p:cNvSpPr txBox="1"/>
          <p:nvPr/>
        </p:nvSpPr>
        <p:spPr>
          <a:xfrm>
            <a:off x="4377450" y="2174875"/>
            <a:ext cx="2052000" cy="45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Cost Distance Analysis</a:t>
            </a:r>
            <a:endParaRPr/>
          </a:p>
        </p:txBody>
      </p:sp>
      <p:cxnSp>
        <p:nvCxnSpPr>
          <p:cNvPr id="71" name="Google Shape;71;p14"/>
          <p:cNvCxnSpPr/>
          <p:nvPr/>
        </p:nvCxnSpPr>
        <p:spPr>
          <a:xfrm>
            <a:off x="942175" y="2181875"/>
            <a:ext cx="109200" cy="932400"/>
          </a:xfrm>
          <a:prstGeom prst="straightConnector1">
            <a:avLst/>
          </a:prstGeom>
          <a:noFill/>
          <a:ln cap="flat" cmpd="sng" w="38100">
            <a:solidFill>
              <a:srgbClr val="FF0000"/>
            </a:solidFill>
            <a:prstDash val="solid"/>
            <a:round/>
            <a:headEnd len="med" w="med" type="none"/>
            <a:tailEnd len="med" w="med" type="triangle"/>
          </a:ln>
        </p:spPr>
      </p:cxnSp>
      <p:sp>
        <p:nvSpPr>
          <p:cNvPr id="72" name="Google Shape;72;p14"/>
          <p:cNvSpPr txBox="1"/>
          <p:nvPr/>
        </p:nvSpPr>
        <p:spPr>
          <a:xfrm>
            <a:off x="257875" y="1488950"/>
            <a:ext cx="1563600" cy="67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Humanists are often here</a:t>
            </a:r>
            <a:endParaRPr/>
          </a:p>
        </p:txBody>
      </p:sp>
      <p:sp>
        <p:nvSpPr>
          <p:cNvPr id="73" name="Google Shape;73;p14"/>
          <p:cNvSpPr txBox="1"/>
          <p:nvPr/>
        </p:nvSpPr>
        <p:spPr>
          <a:xfrm>
            <a:off x="7010075" y="1532150"/>
            <a:ext cx="1925700" cy="59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dk1"/>
                </a:solidFill>
              </a:rPr>
              <a:t>Or here (depending on your perspective)</a:t>
            </a:r>
            <a:endParaRPr/>
          </a:p>
        </p:txBody>
      </p:sp>
      <p:cxnSp>
        <p:nvCxnSpPr>
          <p:cNvPr id="74" name="Google Shape;74;p14"/>
          <p:cNvCxnSpPr/>
          <p:nvPr/>
        </p:nvCxnSpPr>
        <p:spPr>
          <a:xfrm flipH="1">
            <a:off x="7481325" y="2166350"/>
            <a:ext cx="274200" cy="995100"/>
          </a:xfrm>
          <a:prstGeom prst="straightConnector1">
            <a:avLst/>
          </a:prstGeom>
          <a:noFill/>
          <a:ln cap="flat" cmpd="sng" w="38100">
            <a:solidFill>
              <a:srgbClr val="FF0000"/>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7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72"/>
                                        </p:tgtEl>
                                        <p:attrNameLst>
                                          <p:attrName>style.visibility</p:attrName>
                                        </p:attrNameLst>
                                      </p:cBhvr>
                                      <p:to>
                                        <p:strVal val="hidden"/>
                                      </p:to>
                                    </p:set>
                                  </p:childTnLst>
                                </p:cTn>
                              </p:par>
                              <p:par>
                                <p:cTn fill="hold" nodeType="withEffect" presetClass="exit" presetID="1" presetSubtype="0">
                                  <p:stCondLst>
                                    <p:cond delay="0"/>
                                  </p:stCondLst>
                                  <p:childTnLst>
                                    <p:set>
                                      <p:cBhvr>
                                        <p:cTn dur="1" fill="hold">
                                          <p:stCondLst>
                                            <p:cond delay="1000"/>
                                          </p:stCondLst>
                                        </p:cTn>
                                        <p:tgtEl>
                                          <p:spTgt spid="71"/>
                                        </p:tgtEl>
                                        <p:attrNameLst>
                                          <p:attrName>style.visibility</p:attrName>
                                        </p:attrNameLst>
                                      </p:cBhvr>
                                      <p:to>
                                        <p:strVal val="hidden"/>
                                      </p:to>
                                    </p:set>
                                  </p:childTnLst>
                                </p:cTn>
                              </p:par>
                              <p:par>
                                <p:cTn fill="hold" nodeType="withEffect" presetClass="entr" presetID="1" presetSubtype="0">
                                  <p:stCondLst>
                                    <p:cond delay="0"/>
                                  </p:stCondLst>
                                  <p:childTnLst>
                                    <p:set>
                                      <p:cBhvr>
                                        <p:cTn dur="1" fill="hold">
                                          <p:stCondLst>
                                            <p:cond delay="0"/>
                                          </p:stCondLst>
                                        </p:cTn>
                                        <p:tgtEl>
                                          <p:spTgt spid="7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7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2"/>
          <p:cNvSpPr txBox="1"/>
          <p:nvPr/>
        </p:nvSpPr>
        <p:spPr>
          <a:xfrm>
            <a:off x="244925" y="167000"/>
            <a:ext cx="8037900" cy="5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t>Sample DH Mapping Project - </a:t>
            </a:r>
            <a:r>
              <a:rPr lang="en" sz="3000" u="sng">
                <a:solidFill>
                  <a:schemeClr val="hlink"/>
                </a:solidFill>
                <a:hlinkClick r:id="rId3"/>
              </a:rPr>
              <a:t>Digital Harlem</a:t>
            </a:r>
            <a:endParaRPr sz="3000"/>
          </a:p>
        </p:txBody>
      </p:sp>
      <p:pic>
        <p:nvPicPr>
          <p:cNvPr id="195" name="Google Shape;195;p32"/>
          <p:cNvPicPr preferRelativeResize="0"/>
          <p:nvPr/>
        </p:nvPicPr>
        <p:blipFill>
          <a:blip r:embed="rId4">
            <a:alphaModFix/>
          </a:blip>
          <a:stretch>
            <a:fillRect/>
          </a:stretch>
        </p:blipFill>
        <p:spPr>
          <a:xfrm>
            <a:off x="973425" y="755900"/>
            <a:ext cx="7030634" cy="41386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3"/>
          <p:cNvSpPr txBox="1"/>
          <p:nvPr/>
        </p:nvSpPr>
        <p:spPr>
          <a:xfrm>
            <a:off x="244925" y="167000"/>
            <a:ext cx="8037900" cy="53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000"/>
              <a:t>Sample DH Mapping Project - </a:t>
            </a:r>
            <a:r>
              <a:rPr lang="en" sz="3000" u="sng">
                <a:solidFill>
                  <a:schemeClr val="hlink"/>
                </a:solidFill>
                <a:hlinkClick r:id="rId3"/>
              </a:rPr>
              <a:t>Slave Voyages</a:t>
            </a:r>
            <a:endParaRPr sz="3000"/>
          </a:p>
        </p:txBody>
      </p:sp>
      <p:pic>
        <p:nvPicPr>
          <p:cNvPr id="201" name="Google Shape;201;p33"/>
          <p:cNvPicPr preferRelativeResize="0"/>
          <p:nvPr/>
        </p:nvPicPr>
        <p:blipFill>
          <a:blip r:embed="rId4">
            <a:alphaModFix/>
          </a:blip>
          <a:stretch>
            <a:fillRect/>
          </a:stretch>
        </p:blipFill>
        <p:spPr>
          <a:xfrm>
            <a:off x="1021725" y="941025"/>
            <a:ext cx="6812150" cy="41386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256050" y="445025"/>
            <a:ext cx="8576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Not All Maps Use GIS</a:t>
            </a:r>
            <a:endParaRPr sz="3000"/>
          </a:p>
        </p:txBody>
      </p:sp>
      <p:sp>
        <p:nvSpPr>
          <p:cNvPr id="80" name="Google Shape;80;p15"/>
          <p:cNvSpPr txBox="1"/>
          <p:nvPr/>
        </p:nvSpPr>
        <p:spPr>
          <a:xfrm>
            <a:off x="907675" y="1479175"/>
            <a:ext cx="6454500" cy="75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5"/>
          <p:cNvSpPr txBox="1"/>
          <p:nvPr/>
        </p:nvSpPr>
        <p:spPr>
          <a:xfrm>
            <a:off x="156900" y="1120575"/>
            <a:ext cx="8796600" cy="3888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800">
                <a:solidFill>
                  <a:schemeClr val="dk2"/>
                </a:solidFill>
              </a:rPr>
              <a:t>Maps are often used in archival and digital storytelling projects because they are useful to the discovery or presentation of the content</a:t>
            </a:r>
            <a:endParaRPr sz="1800">
              <a:solidFill>
                <a:schemeClr val="dk2"/>
              </a:solidFill>
            </a:endParaRPr>
          </a:p>
          <a:p>
            <a:pPr indent="0" lvl="0" marL="0" rtl="0" algn="l">
              <a:lnSpc>
                <a:spcPct val="115000"/>
              </a:lnSpc>
              <a:spcBef>
                <a:spcPts val="1600"/>
              </a:spcBef>
              <a:spcAft>
                <a:spcPts val="0"/>
              </a:spcAft>
              <a:buNone/>
            </a:pPr>
            <a:r>
              <a:rPr lang="en" sz="1800">
                <a:solidFill>
                  <a:schemeClr val="dk2"/>
                </a:solidFill>
              </a:rPr>
              <a:t>Mapping t</a:t>
            </a:r>
            <a:r>
              <a:rPr lang="en" sz="1800">
                <a:solidFill>
                  <a:schemeClr val="dk2"/>
                </a:solidFill>
              </a:rPr>
              <a:t>ools that are good for archival projects:</a:t>
            </a:r>
            <a:endParaRPr sz="1800">
              <a:solidFill>
                <a:schemeClr val="dk2"/>
              </a:solidFill>
            </a:endParaRPr>
          </a:p>
          <a:p>
            <a:pPr indent="-342900" lvl="0" marL="457200" rtl="0" algn="l">
              <a:lnSpc>
                <a:spcPct val="115000"/>
              </a:lnSpc>
              <a:spcBef>
                <a:spcPts val="1600"/>
              </a:spcBef>
              <a:spcAft>
                <a:spcPts val="0"/>
              </a:spcAft>
              <a:buClr>
                <a:schemeClr val="dk2"/>
              </a:buClr>
              <a:buSzPts val="1800"/>
              <a:buChar char="●"/>
            </a:pPr>
            <a:r>
              <a:rPr lang="en" sz="1800">
                <a:solidFill>
                  <a:schemeClr val="dk2"/>
                </a:solidFill>
              </a:rPr>
              <a:t>Omeka </a:t>
            </a:r>
            <a:r>
              <a:rPr lang="en" sz="1800" u="sng">
                <a:solidFill>
                  <a:schemeClr val="hlink"/>
                </a:solidFill>
                <a:hlinkClick r:id="rId3"/>
              </a:rPr>
              <a:t>Geolocation</a:t>
            </a:r>
            <a:r>
              <a:rPr lang="en" sz="1800">
                <a:solidFill>
                  <a:schemeClr val="dk2"/>
                </a:solidFill>
              </a:rPr>
              <a:t> or </a:t>
            </a:r>
            <a:r>
              <a:rPr lang="en" sz="1800" u="sng">
                <a:solidFill>
                  <a:schemeClr val="hlink"/>
                </a:solidFill>
                <a:hlinkClick r:id="rId4"/>
              </a:rPr>
              <a:t>Neatline</a:t>
            </a: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Google </a:t>
            </a:r>
            <a:r>
              <a:rPr lang="en" sz="1800" u="sng">
                <a:solidFill>
                  <a:schemeClr val="hlink"/>
                </a:solidFill>
                <a:hlinkClick r:id="rId5"/>
              </a:rPr>
              <a:t>My Maps</a:t>
            </a:r>
            <a:endParaRPr sz="1800">
              <a:solidFill>
                <a:schemeClr val="dk2"/>
              </a:solidFill>
            </a:endParaRPr>
          </a:p>
          <a:p>
            <a:pPr indent="0" lvl="0" marL="0" rtl="0" algn="l">
              <a:lnSpc>
                <a:spcPct val="115000"/>
              </a:lnSpc>
              <a:spcBef>
                <a:spcPts val="1600"/>
              </a:spcBef>
              <a:spcAft>
                <a:spcPts val="0"/>
              </a:spcAft>
              <a:buNone/>
            </a:pPr>
            <a:r>
              <a:rPr lang="en" sz="1800">
                <a:solidFill>
                  <a:schemeClr val="dk2"/>
                </a:solidFill>
              </a:rPr>
              <a:t>Mapping tools that are good for digital storytelling projects:</a:t>
            </a:r>
            <a:endParaRPr sz="1800">
              <a:solidFill>
                <a:schemeClr val="dk2"/>
              </a:solidFill>
            </a:endParaRPr>
          </a:p>
          <a:p>
            <a:pPr indent="-342900" lvl="0" marL="457200" rtl="0" algn="l">
              <a:lnSpc>
                <a:spcPct val="115000"/>
              </a:lnSpc>
              <a:spcBef>
                <a:spcPts val="1600"/>
              </a:spcBef>
              <a:spcAft>
                <a:spcPts val="0"/>
              </a:spcAft>
              <a:buClr>
                <a:schemeClr val="dk2"/>
              </a:buClr>
              <a:buSzPts val="1800"/>
              <a:buChar char="●"/>
            </a:pPr>
            <a:r>
              <a:rPr lang="en" sz="1800" u="sng">
                <a:solidFill>
                  <a:schemeClr val="hlink"/>
                </a:solidFill>
                <a:hlinkClick r:id="rId6"/>
              </a:rPr>
              <a:t>StorymapJS</a:t>
            </a: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u="sng">
                <a:solidFill>
                  <a:schemeClr val="hlink"/>
                </a:solidFill>
                <a:hlinkClick r:id="rId7"/>
              </a:rPr>
              <a:t>Story Maps</a:t>
            </a:r>
            <a:endParaRPr sz="1800">
              <a:solidFill>
                <a:schemeClr val="dk2"/>
              </a:solidFill>
            </a:endParaRPr>
          </a:p>
          <a:p>
            <a:pPr indent="-342900" lvl="0" marL="457200" rtl="0" algn="l">
              <a:lnSpc>
                <a:spcPct val="115000"/>
              </a:lnSpc>
              <a:spcBef>
                <a:spcPts val="0"/>
              </a:spcBef>
              <a:spcAft>
                <a:spcPts val="0"/>
              </a:spcAft>
              <a:buClr>
                <a:schemeClr val="dk2"/>
              </a:buClr>
              <a:buSzPts val="1800"/>
              <a:buChar char="●"/>
            </a:pPr>
            <a:r>
              <a:rPr lang="en" sz="1800">
                <a:solidFill>
                  <a:schemeClr val="dk2"/>
                </a:solidFill>
              </a:rPr>
              <a:t>Omeka </a:t>
            </a:r>
            <a:r>
              <a:rPr lang="en" sz="1800" u="sng">
                <a:solidFill>
                  <a:schemeClr val="hlink"/>
                </a:solidFill>
                <a:hlinkClick r:id="rId8"/>
              </a:rPr>
              <a:t>Curatescape</a:t>
            </a:r>
            <a:r>
              <a:rPr lang="en" sz="1800">
                <a:solidFill>
                  <a:schemeClr val="dk2"/>
                </a:solidFill>
              </a:rPr>
              <a:t> or </a:t>
            </a:r>
            <a:r>
              <a:rPr lang="en" sz="1800" u="sng">
                <a:solidFill>
                  <a:schemeClr val="hlink"/>
                </a:solidFill>
                <a:hlinkClick r:id="rId9"/>
              </a:rPr>
              <a:t>Neatline</a:t>
            </a:r>
            <a:endParaRPr sz="1800">
              <a:solidFill>
                <a:schemeClr val="dk2"/>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311700" y="1110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Omeka </a:t>
            </a:r>
            <a:r>
              <a:rPr lang="en" u="sng">
                <a:solidFill>
                  <a:schemeClr val="hlink"/>
                </a:solidFill>
                <a:hlinkClick r:id="rId3"/>
              </a:rPr>
              <a:t>Geolocation</a:t>
            </a:r>
            <a:endParaRPr/>
          </a:p>
        </p:txBody>
      </p:sp>
      <p:pic>
        <p:nvPicPr>
          <p:cNvPr id="87" name="Google Shape;87;p16"/>
          <p:cNvPicPr preferRelativeResize="0"/>
          <p:nvPr/>
        </p:nvPicPr>
        <p:blipFill>
          <a:blip r:embed="rId4">
            <a:alphaModFix/>
          </a:blip>
          <a:stretch>
            <a:fillRect/>
          </a:stretch>
        </p:blipFill>
        <p:spPr>
          <a:xfrm>
            <a:off x="569525" y="759000"/>
            <a:ext cx="8104901" cy="428775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7"/>
          <p:cNvSpPr txBox="1"/>
          <p:nvPr>
            <p:ph type="title"/>
          </p:nvPr>
        </p:nvSpPr>
        <p:spPr>
          <a:xfrm>
            <a:off x="311700" y="2446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StorymapJS</a:t>
            </a:r>
            <a:endParaRPr/>
          </a:p>
        </p:txBody>
      </p:sp>
      <p:pic>
        <p:nvPicPr>
          <p:cNvPr id="93" name="Google Shape;93;p17"/>
          <p:cNvPicPr preferRelativeResize="0"/>
          <p:nvPr/>
        </p:nvPicPr>
        <p:blipFill>
          <a:blip r:embed="rId4">
            <a:alphaModFix/>
          </a:blip>
          <a:stretch>
            <a:fillRect/>
          </a:stretch>
        </p:blipFill>
        <p:spPr>
          <a:xfrm>
            <a:off x="145611" y="1017725"/>
            <a:ext cx="8111211" cy="4007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8"/>
          <p:cNvSpPr txBox="1"/>
          <p:nvPr>
            <p:ph type="title"/>
          </p:nvPr>
        </p:nvSpPr>
        <p:spPr>
          <a:xfrm>
            <a:off x="311700" y="12047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ESRI </a:t>
            </a:r>
            <a:r>
              <a:rPr lang="en" u="sng">
                <a:solidFill>
                  <a:schemeClr val="hlink"/>
                </a:solidFill>
                <a:hlinkClick r:id="rId3"/>
              </a:rPr>
              <a:t>Story Maps</a:t>
            </a:r>
            <a:endParaRPr/>
          </a:p>
        </p:txBody>
      </p:sp>
      <p:pic>
        <p:nvPicPr>
          <p:cNvPr id="99" name="Google Shape;99;p18"/>
          <p:cNvPicPr preferRelativeResize="0"/>
          <p:nvPr/>
        </p:nvPicPr>
        <p:blipFill>
          <a:blip r:embed="rId4">
            <a:alphaModFix/>
          </a:blip>
          <a:stretch>
            <a:fillRect/>
          </a:stretch>
        </p:blipFill>
        <p:spPr>
          <a:xfrm>
            <a:off x="396500" y="771100"/>
            <a:ext cx="8207198" cy="42962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9"/>
          <p:cNvSpPr txBox="1"/>
          <p:nvPr>
            <p:ph type="title"/>
          </p:nvPr>
        </p:nvSpPr>
        <p:spPr>
          <a:xfrm>
            <a:off x="152400" y="120475"/>
            <a:ext cx="8679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Omeka Neatline</a:t>
            </a:r>
            <a:endParaRPr/>
          </a:p>
        </p:txBody>
      </p:sp>
      <p:pic>
        <p:nvPicPr>
          <p:cNvPr id="105" name="Google Shape;105;p19"/>
          <p:cNvPicPr preferRelativeResize="0"/>
          <p:nvPr/>
        </p:nvPicPr>
        <p:blipFill>
          <a:blip r:embed="rId4">
            <a:alphaModFix/>
          </a:blip>
          <a:stretch>
            <a:fillRect/>
          </a:stretch>
        </p:blipFill>
        <p:spPr>
          <a:xfrm>
            <a:off x="990975" y="872350"/>
            <a:ext cx="7162050" cy="41298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pic>
        <p:nvPicPr>
          <p:cNvPr descr="Snow-cholera-map.jpg" id="110" name="Google Shape;110;p20"/>
          <p:cNvPicPr preferRelativeResize="0"/>
          <p:nvPr/>
        </p:nvPicPr>
        <p:blipFill>
          <a:blip r:embed="rId3">
            <a:alphaModFix/>
          </a:blip>
          <a:stretch>
            <a:fillRect/>
          </a:stretch>
        </p:blipFill>
        <p:spPr>
          <a:xfrm>
            <a:off x="3507451" y="0"/>
            <a:ext cx="5636549" cy="5143500"/>
          </a:xfrm>
          <a:prstGeom prst="rect">
            <a:avLst/>
          </a:prstGeom>
          <a:noFill/>
          <a:ln>
            <a:noFill/>
          </a:ln>
        </p:spPr>
      </p:pic>
      <p:sp>
        <p:nvSpPr>
          <p:cNvPr id="111" name="Google Shape;111;p20"/>
          <p:cNvSpPr txBox="1"/>
          <p:nvPr/>
        </p:nvSpPr>
        <p:spPr>
          <a:xfrm>
            <a:off x="217025" y="4125600"/>
            <a:ext cx="3528600" cy="101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450">
                <a:solidFill>
                  <a:srgbClr val="FFFFFF"/>
                </a:solidFill>
              </a:rPr>
              <a:t>Map by Dr. John Snow of London showing clusters of cholera cases in the 1854 Broad Street cholera outbreak.</a:t>
            </a:r>
            <a:endParaRPr sz="1450">
              <a:solidFill>
                <a:srgbClr val="FFFFFF"/>
              </a:solidFill>
            </a:endParaRPr>
          </a:p>
        </p:txBody>
      </p:sp>
      <p:sp>
        <p:nvSpPr>
          <p:cNvPr id="112" name="Google Shape;112;p20"/>
          <p:cNvSpPr txBox="1"/>
          <p:nvPr/>
        </p:nvSpPr>
        <p:spPr>
          <a:xfrm>
            <a:off x="40325" y="649700"/>
            <a:ext cx="3882000" cy="771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3000"/>
              <a:t>GIS in </a:t>
            </a:r>
            <a:r>
              <a:rPr lang="en" sz="3000"/>
              <a:t>Action</a:t>
            </a:r>
            <a:endParaRPr sz="3000"/>
          </a:p>
          <a:p>
            <a:pPr indent="0" lvl="0" marL="0" rtl="0" algn="l">
              <a:lnSpc>
                <a:spcPct val="115000"/>
              </a:lnSpc>
              <a:spcBef>
                <a:spcPts val="0"/>
              </a:spcBef>
              <a:spcAft>
                <a:spcPts val="0"/>
              </a:spcAft>
              <a:buNone/>
            </a:pPr>
            <a:r>
              <a:t/>
            </a:r>
            <a:endParaRPr>
              <a:solidFill>
                <a:srgbClr val="BAF6BC"/>
              </a:solidFill>
            </a:endParaRPr>
          </a:p>
        </p:txBody>
      </p:sp>
      <p:sp>
        <p:nvSpPr>
          <p:cNvPr id="113" name="Google Shape;113;p20"/>
          <p:cNvSpPr txBox="1"/>
          <p:nvPr/>
        </p:nvSpPr>
        <p:spPr>
          <a:xfrm>
            <a:off x="114725" y="1719000"/>
            <a:ext cx="3258300" cy="300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t>When the location of objects matter to the information being shown or the argument being made.</a:t>
            </a:r>
            <a:endParaRPr sz="1800"/>
          </a:p>
          <a:p>
            <a:pPr indent="0" lvl="0" marL="0" rtl="0" algn="l">
              <a:spcBef>
                <a:spcPts val="1000"/>
              </a:spcBef>
              <a:spcAft>
                <a:spcPts val="0"/>
              </a:spcAft>
              <a:buNone/>
            </a:pPr>
            <a:r>
              <a:rPr lang="en" sz="1800"/>
              <a:t>These locations are symbolized and compared to find patterns that would be hard to recognize otherwise.</a:t>
            </a:r>
            <a:endParaRPr sz="1800"/>
          </a:p>
          <a:p>
            <a:pPr indent="0" lvl="0" marL="0" rtl="0" algn="l">
              <a:spcBef>
                <a:spcPts val="1000"/>
              </a:spcBef>
              <a:spcAft>
                <a:spcPts val="1000"/>
              </a:spcAft>
              <a:buNone/>
            </a:pPr>
            <a:r>
              <a:t/>
            </a:r>
            <a:endParaRPr sz="1800">
              <a:solidFill>
                <a:srgbClr val="BAF6BC"/>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Terms in GIS</a:t>
            </a:r>
            <a:endParaRPr/>
          </a:p>
        </p:txBody>
      </p:sp>
      <p:sp>
        <p:nvSpPr>
          <p:cNvPr id="119" name="Google Shape;119;p21"/>
          <p:cNvSpPr txBox="1"/>
          <p:nvPr>
            <p:ph idx="1" type="body"/>
          </p:nvPr>
        </p:nvSpPr>
        <p:spPr>
          <a:xfrm>
            <a:off x="311700" y="1152475"/>
            <a:ext cx="8520600" cy="3923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3"/>
              </a:rPr>
              <a:t>Layer</a:t>
            </a:r>
            <a:r>
              <a:rPr lang="en"/>
              <a:t> - visual representation of slice of geographic data for an area (ie, roads, areas on interest on Google Maps, etc.)</a:t>
            </a:r>
            <a:endParaRPr/>
          </a:p>
          <a:p>
            <a:pPr indent="0" lvl="0" marL="0" rtl="0" algn="l">
              <a:spcBef>
                <a:spcPts val="1600"/>
              </a:spcBef>
              <a:spcAft>
                <a:spcPts val="0"/>
              </a:spcAft>
              <a:buNone/>
            </a:pPr>
            <a:r>
              <a:rPr lang="en" u="sng">
                <a:solidFill>
                  <a:schemeClr val="hlink"/>
                </a:solidFill>
                <a:hlinkClick r:id="rId4"/>
              </a:rPr>
              <a:t>Symbology</a:t>
            </a:r>
            <a:r>
              <a:rPr lang="en"/>
              <a:t> -  A graphic used to represent a geographic feature or group of features (the symbology is usually explained in the map legend)</a:t>
            </a:r>
            <a:endParaRPr/>
          </a:p>
          <a:p>
            <a:pPr indent="0" lvl="0" marL="0" rtl="0" algn="l">
              <a:spcBef>
                <a:spcPts val="1600"/>
              </a:spcBef>
              <a:spcAft>
                <a:spcPts val="0"/>
              </a:spcAft>
              <a:buNone/>
            </a:pPr>
            <a:r>
              <a:rPr lang="en" u="sng">
                <a:solidFill>
                  <a:schemeClr val="hlink"/>
                </a:solidFill>
                <a:hlinkClick r:id="rId5"/>
              </a:rPr>
              <a:t>Vector</a:t>
            </a:r>
            <a:r>
              <a:rPr lang="en"/>
              <a:t> - geographic feature(s) on the map that represent things like places, rivers, areas of interest, etc. (3 types: points, lines, and polygons.)</a:t>
            </a:r>
            <a:endParaRPr/>
          </a:p>
          <a:p>
            <a:pPr indent="0" lvl="0" marL="0" rtl="0" algn="l">
              <a:spcBef>
                <a:spcPts val="1600"/>
              </a:spcBef>
              <a:spcAft>
                <a:spcPts val="0"/>
              </a:spcAft>
              <a:buNone/>
            </a:pPr>
            <a:r>
              <a:rPr lang="en" u="sng">
                <a:solidFill>
                  <a:schemeClr val="hlink"/>
                </a:solidFill>
                <a:hlinkClick r:id="rId6"/>
              </a:rPr>
              <a:t>Raster</a:t>
            </a:r>
            <a:r>
              <a:rPr lang="en"/>
              <a:t> - represents surface data on the map, such as aerial, satelite, and elevation data, and overlaid historical maps</a:t>
            </a:r>
            <a:endParaRPr/>
          </a:p>
          <a:p>
            <a:pPr indent="0" lvl="0" marL="0" rtl="0" algn="l">
              <a:spcBef>
                <a:spcPts val="1600"/>
              </a:spcBef>
              <a:spcAft>
                <a:spcPts val="1600"/>
              </a:spcAft>
              <a:buNone/>
            </a:pPr>
            <a:r>
              <a:rPr lang="en" u="sng">
                <a:solidFill>
                  <a:schemeClr val="hlink"/>
                </a:solidFill>
                <a:hlinkClick r:id="rId7"/>
              </a:rPr>
              <a:t>Shapefile</a:t>
            </a:r>
            <a:r>
              <a:rPr lang="en"/>
              <a:t> - data storage format that contains vector data and symbology.</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